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  <p:sldMasterId id="2147483662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</p:sldIdLst>
  <p:sldSz cy="5143500" cx="9144000"/>
  <p:notesSz cx="6858000" cy="9144000"/>
  <p:embeddedFontLst>
    <p:embeddedFont>
      <p:font typeface="Open Sans SemiBold"/>
      <p:regular r:id="rId17"/>
      <p:bold r:id="rId18"/>
      <p:italic r:id="rId19"/>
      <p:boldItalic r:id="rId20"/>
    </p:embeddedFont>
    <p:embeddedFont>
      <p:font typeface="Rajdhani"/>
      <p:regular r:id="rId21"/>
      <p:bold r:id="rId22"/>
    </p:embeddedFont>
    <p:embeddedFont>
      <p:font typeface="Open Sans Light"/>
      <p:regular r:id="rId23"/>
      <p:bold r:id="rId24"/>
      <p:italic r:id="rId25"/>
      <p:boldItalic r:id="rId26"/>
    </p:embeddedFont>
    <p:embeddedFont>
      <p:font typeface="Open Sans"/>
      <p:regular r:id="rId27"/>
      <p:bold r:id="rId28"/>
      <p:italic r:id="rId29"/>
      <p:boldItalic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31" roundtripDataSignature="AMtx7mhVFrJwoHgNHkXp8aSOFKhzuns7a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5356A4D1-EA6B-4DD0-9902-733BC7A90F1D}">
  <a:tblStyle styleId="{5356A4D1-EA6B-4DD0-9902-733BC7A90F1D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OpenSansSemiBold-boldItalic.fntdata"/><Relationship Id="rId22" Type="http://schemas.openxmlformats.org/officeDocument/2006/relationships/font" Target="fonts/Rajdhani-bold.fntdata"/><Relationship Id="rId21" Type="http://schemas.openxmlformats.org/officeDocument/2006/relationships/font" Target="fonts/Rajdhani-regular.fntdata"/><Relationship Id="rId24" Type="http://schemas.openxmlformats.org/officeDocument/2006/relationships/font" Target="fonts/OpenSansLight-bold.fntdata"/><Relationship Id="rId23" Type="http://schemas.openxmlformats.org/officeDocument/2006/relationships/font" Target="fonts/OpenSansLight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26" Type="http://schemas.openxmlformats.org/officeDocument/2006/relationships/font" Target="fonts/OpenSansLight-boldItalic.fntdata"/><Relationship Id="rId25" Type="http://schemas.openxmlformats.org/officeDocument/2006/relationships/font" Target="fonts/OpenSansLight-italic.fntdata"/><Relationship Id="rId28" Type="http://schemas.openxmlformats.org/officeDocument/2006/relationships/font" Target="fonts/OpenSans-bold.fntdata"/><Relationship Id="rId27" Type="http://schemas.openxmlformats.org/officeDocument/2006/relationships/font" Target="fonts/OpenSans-regular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29" Type="http://schemas.openxmlformats.org/officeDocument/2006/relationships/font" Target="fonts/OpenSans-italic.fntdata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customschemas.google.com/relationships/presentationmetadata" Target="metadata"/><Relationship Id="rId30" Type="http://schemas.openxmlformats.org/officeDocument/2006/relationships/font" Target="fonts/OpenSans-boldItalic.fntdata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font" Target="fonts/OpenSansSemiBold-regular.fntdata"/><Relationship Id="rId16" Type="http://schemas.openxmlformats.org/officeDocument/2006/relationships/slide" Target="slides/slide9.xml"/><Relationship Id="rId19" Type="http://schemas.openxmlformats.org/officeDocument/2006/relationships/font" Target="fonts/OpenSansSemiBold-italic.fntdata"/><Relationship Id="rId18" Type="http://schemas.openxmlformats.org/officeDocument/2006/relationships/font" Target="fonts/OpenSansSemiBold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5" name="Google Shape;85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0" name="Google Shape;90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7" name="Google Shape;97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7" name="Google Shape;107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7" name="Google Shape;117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7" name="Google Shape;127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7" name="Google Shape;137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105e85945a1_4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105e85945a1_4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6" name="Google Shape;156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7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jpg"/><Relationship Id="rId3" Type="http://schemas.openxmlformats.org/officeDocument/2006/relationships/image" Target="../media/image9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rtada">
  <p:cSld name="CUSTOM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7;p10"/>
          <p:cNvSpPr txBox="1"/>
          <p:nvPr>
            <p:ph type="title"/>
          </p:nvPr>
        </p:nvSpPr>
        <p:spPr>
          <a:xfrm>
            <a:off x="3519224" y="988675"/>
            <a:ext cx="5237700" cy="286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1" i="0" sz="5000" u="none" cap="none" strike="noStrik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1" i="0" sz="5000" u="none" cap="none" strike="noStrik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1" i="0" sz="5000" u="none" cap="none" strike="noStrik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1" i="0" sz="5000" u="none" cap="none" strike="noStrik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1" i="0" sz="5000" u="none" cap="none" strike="noStrik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1" i="0" sz="5000" u="none" cap="none" strike="noStrik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1" i="0" sz="5000" u="none" cap="none" strike="noStrik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1" i="0" sz="5000" u="none" cap="none" strike="noStrik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1" i="0" sz="5000" u="none" cap="none" strike="noStrik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pic>
        <p:nvPicPr>
          <p:cNvPr id="8" name="Google Shape;8;p10"/>
          <p:cNvPicPr preferRelativeResize="0"/>
          <p:nvPr/>
        </p:nvPicPr>
        <p:blipFill rotWithShape="1">
          <a:blip r:embed="rId3">
            <a:alphaModFix/>
          </a:blip>
          <a:srcRect b="0" l="5658" r="5649" t="0"/>
          <a:stretch/>
        </p:blipFill>
        <p:spPr>
          <a:xfrm>
            <a:off x="5888950" y="3624550"/>
            <a:ext cx="2675822" cy="111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33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Char char="●"/>
              <a:defRPr b="0" i="0" sz="1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Char char="○"/>
              <a:defRPr b="0" i="0" sz="1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Char char="■"/>
              <a:defRPr b="0" i="0" sz="1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Char char="●"/>
              <a:defRPr b="0" i="0" sz="1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Char char="○"/>
              <a:defRPr b="0" i="0" sz="1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Char char="■"/>
              <a:defRPr b="0" i="0" sz="1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Char char="●"/>
              <a:defRPr b="0" i="0" sz="1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Char char="○"/>
              <a:defRPr b="0" i="0" sz="1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Char char="■"/>
              <a:defRPr b="0" i="0" sz="1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t>xx%</a:t>
            </a:r>
          </a:p>
        </p:txBody>
      </p:sp>
      <p:sp>
        <p:nvSpPr>
          <p:cNvPr id="37" name="Google Shape;37;p3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 1">
  <p:cSld name="CUSTOM_1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36"/>
          <p:cNvSpPr/>
          <p:nvPr/>
        </p:nvSpPr>
        <p:spPr>
          <a:xfrm>
            <a:off x="-148900" y="-94750"/>
            <a:ext cx="9488400" cy="5360100"/>
          </a:xfrm>
          <a:prstGeom prst="rect">
            <a:avLst/>
          </a:prstGeom>
          <a:solidFill>
            <a:srgbClr val="33383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" name="Google Shape;41;p3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241700" y="2367187"/>
            <a:ext cx="2355801" cy="56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" name="Google Shape;49;p1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 1">
  <p:cSld name="CUSTOM_1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/>
          <p:nvPr/>
        </p:nvSpPr>
        <p:spPr>
          <a:xfrm>
            <a:off x="-148900" y="-94750"/>
            <a:ext cx="9488400" cy="5360100"/>
          </a:xfrm>
          <a:prstGeom prst="rect">
            <a:avLst/>
          </a:prstGeom>
          <a:solidFill>
            <a:srgbClr val="33383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2" name="Google Shape;52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241700" y="2367187"/>
            <a:ext cx="2355801" cy="56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●"/>
              <a:defRPr b="0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○"/>
              <a:defRPr b="0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■"/>
              <a:defRPr b="0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●"/>
              <a:defRPr b="0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○"/>
              <a:defRPr b="0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■"/>
              <a:defRPr b="0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●"/>
              <a:defRPr b="0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○"/>
              <a:defRPr b="0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■"/>
              <a:defRPr b="0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" name="Google Shape;55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●"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○"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■"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●"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○"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■"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●"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○"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■"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1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1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●"/>
              <a:defRPr b="0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○"/>
              <a:defRPr b="0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■"/>
              <a:defRPr b="0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●"/>
              <a:defRPr b="0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○"/>
              <a:defRPr b="0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■"/>
              <a:defRPr b="0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●"/>
              <a:defRPr b="0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○"/>
              <a:defRPr b="0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■"/>
              <a:defRPr b="0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2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8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6" name="Google Shape;66;p18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9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Char char="●"/>
              <a:defRPr b="0" i="0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Char char="○"/>
              <a:defRPr b="0" i="0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Char char="■"/>
              <a:defRPr b="0" i="0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Char char="●"/>
              <a:defRPr b="0" i="0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Char char="○"/>
              <a:defRPr b="0" i="0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Char char="■"/>
              <a:defRPr b="0" i="0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Char char="●"/>
              <a:defRPr b="0" i="0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Char char="○"/>
              <a:defRPr b="0" i="0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Char char="■"/>
              <a:defRPr b="0" i="0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0"/>
          <p:cNvSpPr/>
          <p:nvPr/>
        </p:nvSpPr>
        <p:spPr>
          <a:xfrm>
            <a:off x="4572000" y="-125"/>
            <a:ext cx="4572000" cy="4683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20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Char char="●"/>
              <a:defRPr b="0" i="0" sz="4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Char char="○"/>
              <a:defRPr b="0" i="0" sz="4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Char char="■"/>
              <a:defRPr b="0" i="0" sz="4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Char char="●"/>
              <a:defRPr b="0" i="0" sz="4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Char char="○"/>
              <a:defRPr b="0" i="0" sz="4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Char char="■"/>
              <a:defRPr b="0" i="0" sz="4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Char char="●"/>
              <a:defRPr b="0" i="0" sz="4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Char char="○"/>
              <a:defRPr b="0" i="0" sz="4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Char char="■"/>
              <a:defRPr b="0" i="0" sz="4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2" name="Google Shape;72;p20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3" name="Google Shape;73;p20"/>
          <p:cNvSpPr txBox="1"/>
          <p:nvPr>
            <p:ph idx="2" type="body"/>
          </p:nvPr>
        </p:nvSpPr>
        <p:spPr>
          <a:xfrm>
            <a:off x="45720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2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Char char="●"/>
              <a:defRPr b="0" i="0" sz="1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Char char="○"/>
              <a:defRPr b="0" i="0" sz="1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Char char="■"/>
              <a:defRPr b="0" i="0" sz="1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Char char="●"/>
              <a:defRPr b="0" i="0" sz="1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Char char="○"/>
              <a:defRPr b="0" i="0" sz="1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Char char="■"/>
              <a:defRPr b="0" i="0" sz="1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Char char="●"/>
              <a:defRPr b="0" i="0" sz="1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Char char="○"/>
              <a:defRPr b="0" i="0" sz="1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Char char="■"/>
              <a:defRPr b="0" i="0" sz="1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2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rtada">
  <p:cSld name="CUSTOM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4"/>
          <p:cNvSpPr txBox="1"/>
          <p:nvPr>
            <p:ph type="title"/>
          </p:nvPr>
        </p:nvSpPr>
        <p:spPr>
          <a:xfrm>
            <a:off x="3519224" y="988675"/>
            <a:ext cx="5237700" cy="286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1" i="0" sz="5000" u="none" cap="none" strike="noStrik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1" i="0" sz="5000" u="none" cap="none" strike="noStrik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1" i="0" sz="5000" u="none" cap="none" strike="noStrik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1" i="0" sz="5000" u="none" cap="none" strike="noStrik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1" i="0" sz="5000" u="none" cap="none" strike="noStrik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1" i="0" sz="5000" u="none" cap="none" strike="noStrik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1" i="0" sz="5000" u="none" cap="none" strike="noStrik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1" i="0" sz="5000" u="none" cap="none" strike="noStrik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1" i="0" sz="5000" u="none" cap="none" strike="noStrik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pic>
        <p:nvPicPr>
          <p:cNvPr id="82" name="Google Shape;82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65149" y="3700742"/>
            <a:ext cx="2416852" cy="100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●"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○"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■"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●"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○"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■"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●"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○"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■"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" name="Google Shape;16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" name="Google Shape;19;p28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" name="Google Shape;20;p28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0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1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Char char="●"/>
              <a:defRPr b="0" i="0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Char char="○"/>
              <a:defRPr b="0" i="0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Char char="■"/>
              <a:defRPr b="0" i="0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Char char="●"/>
              <a:defRPr b="0" i="0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Char char="○"/>
              <a:defRPr b="0" i="0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Char char="■"/>
              <a:defRPr b="0" i="0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Char char="●"/>
              <a:defRPr b="0" i="0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Char char="○"/>
              <a:defRPr b="0" i="0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Char char="■"/>
              <a:defRPr b="0" i="0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2"/>
          <p:cNvSpPr/>
          <p:nvPr/>
        </p:nvSpPr>
        <p:spPr>
          <a:xfrm>
            <a:off x="4572000" y="-125"/>
            <a:ext cx="4572000" cy="4683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30;p32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Char char="●"/>
              <a:defRPr b="0" i="0" sz="4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Char char="○"/>
              <a:defRPr b="0" i="0" sz="4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Char char="■"/>
              <a:defRPr b="0" i="0" sz="4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Char char="●"/>
              <a:defRPr b="0" i="0" sz="4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Char char="○"/>
              <a:defRPr b="0" i="0" sz="4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Char char="■"/>
              <a:defRPr b="0" i="0" sz="4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Char char="●"/>
              <a:defRPr b="0" i="0" sz="4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Char char="○"/>
              <a:defRPr b="0" i="0" sz="4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Char char="■"/>
              <a:defRPr b="0" i="0" sz="4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" name="Google Shape;31;p32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" name="Google Shape;32;p32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24.xml"/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5" Type="http://schemas.openxmlformats.org/officeDocument/2006/relationships/theme" Target="../theme/theme3.xml"/><Relationship Id="rId1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" name="Google Shape;43;p11"/>
          <p:cNvCxnSpPr/>
          <p:nvPr/>
        </p:nvCxnSpPr>
        <p:spPr>
          <a:xfrm flipH="1" rot="10800000">
            <a:off x="-15600" y="4860825"/>
            <a:ext cx="9175200" cy="5400"/>
          </a:xfrm>
          <a:prstGeom prst="straightConnector1">
            <a:avLst/>
          </a:prstGeom>
          <a:noFill/>
          <a:ln cap="flat" cmpd="sng" w="9525">
            <a:solidFill>
              <a:srgbClr val="FCD8D6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44" name="Google Shape;44;p11"/>
          <p:cNvSpPr/>
          <p:nvPr/>
        </p:nvSpPr>
        <p:spPr>
          <a:xfrm>
            <a:off x="-15600" y="4856100"/>
            <a:ext cx="9175200" cy="332100"/>
          </a:xfrm>
          <a:prstGeom prst="rect">
            <a:avLst/>
          </a:prstGeom>
          <a:solidFill>
            <a:srgbClr val="EC183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45;p11"/>
          <p:cNvSpPr txBox="1"/>
          <p:nvPr/>
        </p:nvSpPr>
        <p:spPr>
          <a:xfrm>
            <a:off x="111657" y="4953600"/>
            <a:ext cx="2187900" cy="13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s" sz="9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Actividad integradora</a:t>
            </a:r>
            <a:endParaRPr b="0" i="0" sz="9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6" name="Google Shape;46;p1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74225" y="4931037"/>
            <a:ext cx="764551" cy="182226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www.freepik.es/vector-gratis/ilustracion-concepto-diagrama-flujo-usuarios_7407437.htm#page=2&amp;position=2#&amp;position=2" TargetMode="External"/><Relationship Id="rId4" Type="http://schemas.openxmlformats.org/officeDocument/2006/relationships/image" Target="../media/image18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Relationship Id="rId4" Type="http://schemas.openxmlformats.org/officeDocument/2006/relationships/image" Target="../media/image3.png"/><Relationship Id="rId5" Type="http://schemas.openxmlformats.org/officeDocument/2006/relationships/image" Target="../media/image5.png"/><Relationship Id="rId6" Type="http://schemas.openxmlformats.org/officeDocument/2006/relationships/image" Target="../media/image1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0.png"/><Relationship Id="rId4" Type="http://schemas.openxmlformats.org/officeDocument/2006/relationships/image" Target="../media/image10.png"/><Relationship Id="rId5" Type="http://schemas.openxmlformats.org/officeDocument/2006/relationships/image" Target="../media/image12.png"/><Relationship Id="rId6" Type="http://schemas.openxmlformats.org/officeDocument/2006/relationships/image" Target="../media/image1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png"/><Relationship Id="rId4" Type="http://schemas.openxmlformats.org/officeDocument/2006/relationships/image" Target="../media/image19.png"/><Relationship Id="rId5" Type="http://schemas.openxmlformats.org/officeDocument/2006/relationships/image" Target="../media/image17.png"/><Relationship Id="rId6" Type="http://schemas.openxmlformats.org/officeDocument/2006/relationships/image" Target="../media/image1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1.png"/><Relationship Id="rId6" Type="http://schemas.openxmlformats.org/officeDocument/2006/relationships/image" Target="../media/image2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5.png"/><Relationship Id="rId4" Type="http://schemas.openxmlformats.org/officeDocument/2006/relationships/image" Target="../media/image30.png"/><Relationship Id="rId5" Type="http://schemas.openxmlformats.org/officeDocument/2006/relationships/image" Target="../media/image2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8.png"/><Relationship Id="rId4" Type="http://schemas.openxmlformats.org/officeDocument/2006/relationships/image" Target="../media/image26.jpg"/><Relationship Id="rId5" Type="http://schemas.openxmlformats.org/officeDocument/2006/relationships/image" Target="../media/image29.png"/><Relationship Id="rId6" Type="http://schemas.openxmlformats.org/officeDocument/2006/relationships/image" Target="../media/image3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"/>
          <p:cNvSpPr txBox="1"/>
          <p:nvPr/>
        </p:nvSpPr>
        <p:spPr>
          <a:xfrm>
            <a:off x="1638625" y="1536225"/>
            <a:ext cx="7031400" cy="16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Arial"/>
              <a:buNone/>
            </a:pPr>
            <a:r>
              <a:rPr b="1" i="0" lang="es" sz="4600" u="none" cap="none" strike="noStrik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rPr>
              <a:t>Actividad</a:t>
            </a:r>
            <a:endParaRPr b="1" i="0" sz="4600" u="none" cap="none" strike="noStrike">
              <a:solidFill>
                <a:srgbClr val="FFFFFF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Arial"/>
              <a:buNone/>
            </a:pPr>
            <a:r>
              <a:rPr b="1" i="0" lang="es" sz="4600" u="none" cap="none" strike="noStrik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rPr>
              <a:t>integradora</a:t>
            </a:r>
            <a:endParaRPr b="1" i="0" sz="4600" u="none" cap="none" strike="noStrike">
              <a:solidFill>
                <a:srgbClr val="FFFFFF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"/>
          <p:cNvSpPr txBox="1"/>
          <p:nvPr/>
        </p:nvSpPr>
        <p:spPr>
          <a:xfrm>
            <a:off x="757775" y="1327025"/>
            <a:ext cx="39330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s" sz="1500" u="none" cap="none" strike="noStrik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Vamos a aplicar mucho de lo aprendido en esta semana.</a:t>
            </a:r>
            <a:endParaRPr b="0" i="0" sz="1500" u="none" cap="none" strike="noStrike">
              <a:solidFill>
                <a:schemeClr val="dk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s" sz="15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Para esto cada mesa de trabajo deberá investigar qué puerto —o puertos— utilizan las siguientes aplicaciones. Además, deberán agregar tres aplicaciones más.</a:t>
            </a:r>
            <a:br>
              <a:rPr b="0" i="0" lang="es" sz="16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b="0" i="0" sz="16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3" name="Google Shape;93;p2"/>
          <p:cNvSpPr txBox="1"/>
          <p:nvPr/>
        </p:nvSpPr>
        <p:spPr>
          <a:xfrm>
            <a:off x="757775" y="607325"/>
            <a:ext cx="5451600" cy="62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595959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s" sz="3000" u="none" cap="none" strike="noStrike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rPr>
              <a:t>Consigna para trabajo en clase</a:t>
            </a:r>
            <a:endParaRPr b="1" i="0" sz="3000" u="none" cap="none" strike="noStrike">
              <a:solidFill>
                <a:srgbClr val="EC183F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pic>
        <p:nvPicPr>
          <p:cNvPr id="94" name="Google Shape;94;p2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43600" y="1442800"/>
            <a:ext cx="2975275" cy="297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Google Shape;99;p3"/>
          <p:cNvGraphicFramePr/>
          <p:nvPr/>
        </p:nvGraphicFramePr>
        <p:xfrm>
          <a:off x="897625" y="1561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{5356A4D1-EA6B-4DD0-9902-733BC7A90F1D}</a:tableStyleId>
              </a:tblPr>
              <a:tblGrid>
                <a:gridCol w="1809750"/>
                <a:gridCol w="1809750"/>
                <a:gridCol w="1809750"/>
                <a:gridCol w="1809750"/>
              </a:tblGrid>
              <a:tr h="13746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381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374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s" sz="1600" u="none" cap="none" strike="noStrike">
                          <a:solidFill>
                            <a:srgbClr val="434343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Zoom</a:t>
                      </a:r>
                      <a:endParaRPr b="1" sz="1600" u="none" cap="none" strike="noStrike">
                        <a:solidFill>
                          <a:srgbClr val="434343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b="1" sz="1600">
                        <a:solidFill>
                          <a:srgbClr val="434343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s" sz="1600">
                          <a:solidFill>
                            <a:srgbClr val="434343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TCP 443</a:t>
                      </a:r>
                      <a:endParaRPr b="1" sz="1600">
                        <a:solidFill>
                          <a:srgbClr val="434343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s" sz="1600">
                          <a:solidFill>
                            <a:srgbClr val="434343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UDP: 3478, 3479, 8801 - 8810</a:t>
                      </a:r>
                      <a:endParaRPr b="1" sz="1600">
                        <a:solidFill>
                          <a:srgbClr val="434343"/>
                        </a:solidFill>
                        <a:highlight>
                          <a:srgbClr val="FFFFFF"/>
                        </a:highlight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s" sz="1600" u="none" cap="none" strike="noStrike">
                          <a:solidFill>
                            <a:srgbClr val="434343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Discord</a:t>
                      </a:r>
                      <a:endParaRPr b="1" sz="1600" u="none" cap="none" strike="noStrike">
                        <a:solidFill>
                          <a:srgbClr val="434343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s" sz="1600">
                          <a:solidFill>
                            <a:srgbClr val="434343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443</a:t>
                      </a:r>
                      <a:endParaRPr b="1" sz="1600">
                        <a:solidFill>
                          <a:srgbClr val="434343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s" sz="1600">
                          <a:solidFill>
                            <a:srgbClr val="434343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UDP: aleatorio entre 50000 a 65535</a:t>
                      </a:r>
                      <a:endParaRPr b="1" sz="1600">
                        <a:solidFill>
                          <a:srgbClr val="434343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200">
                        <a:solidFill>
                          <a:srgbClr val="BDC1C6"/>
                        </a:solidFill>
                        <a:highlight>
                          <a:srgbClr val="202124"/>
                        </a:highlight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s" sz="1600" u="none" cap="none" strike="noStrike">
                          <a:solidFill>
                            <a:srgbClr val="434343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Google Meet</a:t>
                      </a:r>
                      <a:endParaRPr b="1" sz="1600" u="none" cap="none" strike="noStrike">
                        <a:solidFill>
                          <a:srgbClr val="434343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b="1" sz="1600">
                        <a:solidFill>
                          <a:srgbClr val="434343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s" sz="1600">
                          <a:solidFill>
                            <a:srgbClr val="434343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UDP y TCP 443</a:t>
                      </a:r>
                      <a:endParaRPr b="1" sz="1600">
                        <a:solidFill>
                          <a:srgbClr val="434343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s" sz="1600">
                          <a:solidFill>
                            <a:srgbClr val="434343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UDP 19302-19309</a:t>
                      </a:r>
                      <a:endParaRPr b="1" sz="1600">
                        <a:solidFill>
                          <a:srgbClr val="434343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b="1" sz="1600" u="none" cap="none" strike="noStrike">
                        <a:solidFill>
                          <a:srgbClr val="434343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s" sz="1600" u="none" cap="none" strike="noStrike">
                          <a:solidFill>
                            <a:srgbClr val="434343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WhatsApp Web</a:t>
                      </a:r>
                      <a:endParaRPr b="1" sz="1600" u="none" cap="none" strike="noStrike">
                        <a:solidFill>
                          <a:srgbClr val="434343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b="1" sz="1600" u="none" cap="none" strike="noStrike">
                        <a:solidFill>
                          <a:srgbClr val="434343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s" sz="1600">
                          <a:solidFill>
                            <a:srgbClr val="434343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TCP 5222</a:t>
                      </a:r>
                      <a:endParaRPr b="1" sz="1600">
                        <a:solidFill>
                          <a:srgbClr val="434343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s" sz="1600">
                          <a:solidFill>
                            <a:srgbClr val="434343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TCP 5223</a:t>
                      </a:r>
                      <a:endParaRPr b="1" sz="1600">
                        <a:solidFill>
                          <a:srgbClr val="434343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s" sz="1600">
                          <a:solidFill>
                            <a:srgbClr val="434343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TCP 5228</a:t>
                      </a:r>
                      <a:endParaRPr b="1" sz="1600">
                        <a:solidFill>
                          <a:srgbClr val="434343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s" sz="1600">
                          <a:solidFill>
                            <a:srgbClr val="434343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TCP 5242</a:t>
                      </a:r>
                      <a:endParaRPr b="1" sz="1600">
                        <a:solidFill>
                          <a:srgbClr val="434343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b="1" sz="1600">
                        <a:solidFill>
                          <a:srgbClr val="434343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</a:tr>
            </a:tbl>
          </a:graphicData>
        </a:graphic>
      </p:graphicFrame>
      <p:pic>
        <p:nvPicPr>
          <p:cNvPr id="100" name="Google Shape;100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32725" y="1810425"/>
            <a:ext cx="924700" cy="92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10075" y="1857637"/>
            <a:ext cx="830288" cy="8302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947300" y="1810425"/>
            <a:ext cx="924700" cy="92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778925" y="1768500"/>
            <a:ext cx="1005201" cy="1008552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3"/>
          <p:cNvSpPr txBox="1"/>
          <p:nvPr/>
        </p:nvSpPr>
        <p:spPr>
          <a:xfrm>
            <a:off x="757775" y="607325"/>
            <a:ext cx="5451600" cy="62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595959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s" sz="3000" u="none" cap="none" strike="noStrike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rPr>
              <a:t>Aplicaciones a investigar</a:t>
            </a:r>
            <a:endParaRPr b="1" i="0" sz="3000" u="none" cap="none" strike="noStrike">
              <a:solidFill>
                <a:srgbClr val="EC183F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0063" y="1958975"/>
            <a:ext cx="1410008" cy="62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19840" y="1816250"/>
            <a:ext cx="1410001" cy="91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06350" y="1779831"/>
            <a:ext cx="1409999" cy="9858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579725" y="1707825"/>
            <a:ext cx="1325225" cy="11299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13" name="Google Shape;113;p4"/>
          <p:cNvGraphicFramePr/>
          <p:nvPr/>
        </p:nvGraphicFramePr>
        <p:xfrm>
          <a:off x="897625" y="1561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{5356A4D1-EA6B-4DD0-9902-733BC7A90F1D}</a:tableStyleId>
              </a:tblPr>
              <a:tblGrid>
                <a:gridCol w="1809750"/>
                <a:gridCol w="1809750"/>
                <a:gridCol w="1809750"/>
                <a:gridCol w="1809750"/>
              </a:tblGrid>
              <a:tr h="13746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381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374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s" sz="1600" u="none" cap="none" strike="noStrike">
                          <a:solidFill>
                            <a:srgbClr val="434343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MySQL</a:t>
                      </a:r>
                      <a:endParaRPr b="1" sz="1600" u="none" cap="none" strike="noStrike">
                        <a:solidFill>
                          <a:srgbClr val="434343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s" sz="1600">
                          <a:solidFill>
                            <a:srgbClr val="434343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 </a:t>
                      </a:r>
                      <a:endParaRPr b="1" sz="1600">
                        <a:solidFill>
                          <a:srgbClr val="434343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s" sz="1600">
                          <a:solidFill>
                            <a:srgbClr val="434343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             </a:t>
                      </a:r>
                      <a:r>
                        <a:rPr b="1" lang="es" sz="1600">
                          <a:solidFill>
                            <a:srgbClr val="434343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3306</a:t>
                      </a:r>
                      <a:endParaRPr b="1" sz="1600">
                        <a:solidFill>
                          <a:srgbClr val="434343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1" sz="1600">
                        <a:solidFill>
                          <a:srgbClr val="434343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s" sz="1600" u="none" cap="none" strike="noStrike">
                          <a:solidFill>
                            <a:srgbClr val="434343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Git</a:t>
                      </a:r>
                      <a:endParaRPr b="1" sz="1600" u="none" cap="none" strike="noStrike">
                        <a:solidFill>
                          <a:srgbClr val="434343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b="1" sz="1600" u="none" cap="none" strike="noStrike">
                        <a:solidFill>
                          <a:srgbClr val="434343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s" sz="1600">
                          <a:solidFill>
                            <a:srgbClr val="434343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9418</a:t>
                      </a:r>
                      <a:endParaRPr b="1" sz="1600" u="none" cap="none" strike="noStrike">
                        <a:solidFill>
                          <a:srgbClr val="434343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s" sz="1600" u="none" cap="none" strike="noStrike">
                          <a:solidFill>
                            <a:schemeClr val="dk1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Secure Sockets Layer (SSL)</a:t>
                      </a:r>
                      <a:endParaRPr b="1" sz="1800" u="none" cap="none" strike="noStrike">
                        <a:solidFill>
                          <a:srgbClr val="434343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b="1" sz="1600" u="none" cap="none" strike="noStrike">
                        <a:solidFill>
                          <a:srgbClr val="434343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s" sz="1600">
                          <a:solidFill>
                            <a:srgbClr val="434343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443</a:t>
                      </a:r>
                      <a:endParaRPr b="1" sz="1600" u="none" cap="none" strike="noStrike">
                        <a:solidFill>
                          <a:srgbClr val="434343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s" sz="1600" u="none" cap="none" strike="noStrike">
                          <a:solidFill>
                            <a:srgbClr val="434343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HTTP</a:t>
                      </a:r>
                      <a:endParaRPr b="1" sz="1600" u="none" cap="none" strike="noStrike">
                        <a:solidFill>
                          <a:srgbClr val="434343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b="1" sz="1600" u="none" cap="none" strike="noStrike">
                        <a:solidFill>
                          <a:srgbClr val="434343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s" sz="1600">
                          <a:solidFill>
                            <a:srgbClr val="434343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80</a:t>
                      </a:r>
                      <a:endParaRPr b="1" sz="1600" u="none" cap="none" strike="noStrike">
                        <a:solidFill>
                          <a:srgbClr val="434343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</a:tr>
            </a:tbl>
          </a:graphicData>
        </a:graphic>
      </p:graphicFrame>
      <p:sp>
        <p:nvSpPr>
          <p:cNvPr id="114" name="Google Shape;114;p4"/>
          <p:cNvSpPr txBox="1"/>
          <p:nvPr/>
        </p:nvSpPr>
        <p:spPr>
          <a:xfrm>
            <a:off x="757775" y="607325"/>
            <a:ext cx="5451600" cy="62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595959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s" sz="3000" u="none" cap="none" strike="noStrike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rPr>
              <a:t>Aplicaciones a investigar</a:t>
            </a:r>
            <a:endParaRPr b="1" i="0" sz="3000" u="none" cap="none" strike="noStrike">
              <a:solidFill>
                <a:srgbClr val="EC183F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31125" y="1810425"/>
            <a:ext cx="924700" cy="92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46938" y="1768500"/>
            <a:ext cx="909250" cy="1008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997775" y="1825900"/>
            <a:ext cx="909225" cy="909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03950" y="1847590"/>
            <a:ext cx="865850" cy="86585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5"/>
          <p:cNvSpPr txBox="1"/>
          <p:nvPr/>
        </p:nvSpPr>
        <p:spPr>
          <a:xfrm>
            <a:off x="757775" y="607325"/>
            <a:ext cx="5451600" cy="62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595959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s" sz="3000" u="none" cap="none" strike="noStrike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rPr>
              <a:t>Aplicaciones a investigar</a:t>
            </a:r>
            <a:endParaRPr b="1" i="0" sz="3000" u="none" cap="none" strike="noStrike">
              <a:solidFill>
                <a:srgbClr val="EC183F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graphicFrame>
        <p:nvGraphicFramePr>
          <p:cNvPr id="124" name="Google Shape;124;p5"/>
          <p:cNvGraphicFramePr/>
          <p:nvPr/>
        </p:nvGraphicFramePr>
        <p:xfrm>
          <a:off x="897625" y="1561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{5356A4D1-EA6B-4DD0-9902-733BC7A90F1D}</a:tableStyleId>
              </a:tblPr>
              <a:tblGrid>
                <a:gridCol w="1809750"/>
                <a:gridCol w="1809750"/>
                <a:gridCol w="1809750"/>
                <a:gridCol w="1809750"/>
              </a:tblGrid>
              <a:tr h="13746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381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374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s" sz="1600" u="none" cap="none" strike="noStrike">
                          <a:solidFill>
                            <a:srgbClr val="434343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VirtualBox</a:t>
                      </a:r>
                      <a:endParaRPr b="1" sz="1600" u="none" cap="none" strike="noStrike">
                        <a:solidFill>
                          <a:srgbClr val="434343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b="1" sz="1600">
                        <a:solidFill>
                          <a:srgbClr val="434343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s" sz="1600">
                          <a:solidFill>
                            <a:srgbClr val="434343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Puerto 8080</a:t>
                      </a:r>
                      <a:endParaRPr b="1" sz="1600">
                        <a:solidFill>
                          <a:srgbClr val="434343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1" sz="1600" u="none" cap="none" strike="noStrike">
                        <a:solidFill>
                          <a:srgbClr val="434343"/>
                        </a:solidFill>
                        <a:highlight>
                          <a:srgbClr val="FFFFFF"/>
                        </a:highlight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s" sz="1600" u="none" cap="none" strike="noStrike">
                          <a:solidFill>
                            <a:srgbClr val="434343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VPN</a:t>
                      </a:r>
                      <a:endParaRPr b="1" sz="1600" u="none" cap="none" strike="noStrike">
                        <a:solidFill>
                          <a:srgbClr val="434343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b="1" sz="1600" u="none" cap="none" strike="noStrike">
                        <a:solidFill>
                          <a:srgbClr val="434343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s" sz="1600">
                          <a:solidFill>
                            <a:srgbClr val="434343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TCP 1701</a:t>
                      </a:r>
                      <a:endParaRPr b="1" sz="1600">
                        <a:solidFill>
                          <a:srgbClr val="434343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s" sz="1600">
                          <a:solidFill>
                            <a:srgbClr val="434343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TCP 1723</a:t>
                      </a:r>
                      <a:endParaRPr b="1" sz="1600">
                        <a:solidFill>
                          <a:srgbClr val="434343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s" sz="1600">
                          <a:solidFill>
                            <a:srgbClr val="434343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UDP 500 Y 1500</a:t>
                      </a:r>
                      <a:endParaRPr b="1" sz="1600">
                        <a:solidFill>
                          <a:srgbClr val="434343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s" sz="1600">
                          <a:solidFill>
                            <a:srgbClr val="434343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UDP 1194</a:t>
                      </a:r>
                      <a:endParaRPr b="1" sz="1600">
                        <a:solidFill>
                          <a:srgbClr val="434343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s" sz="1600">
                          <a:solidFill>
                            <a:srgbClr val="434343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UDP 51820 </a:t>
                      </a:r>
                      <a:endParaRPr b="1" sz="1600">
                        <a:solidFill>
                          <a:srgbClr val="434343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s" sz="1600" u="none" cap="none" strike="noStrike">
                          <a:solidFill>
                            <a:srgbClr val="434343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Microsoft Outlook</a:t>
                      </a:r>
                      <a:endParaRPr b="1" sz="1600">
                        <a:solidFill>
                          <a:srgbClr val="434343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b="1" sz="1600">
                        <a:solidFill>
                          <a:srgbClr val="434343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b="1" sz="1600">
                        <a:solidFill>
                          <a:srgbClr val="434343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s" sz="1600">
                          <a:solidFill>
                            <a:srgbClr val="434343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Puerto 993</a:t>
                      </a:r>
                      <a:endParaRPr b="1" sz="1600" u="none" cap="none" strike="noStrike">
                        <a:solidFill>
                          <a:srgbClr val="434343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b="1" sz="1600" u="none" cap="none" strike="noStrike">
                        <a:solidFill>
                          <a:srgbClr val="434343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s" sz="1600" u="none" cap="none" strike="noStrike">
                          <a:solidFill>
                            <a:srgbClr val="434343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File Transfer</a:t>
                      </a:r>
                      <a:endParaRPr b="1" sz="1600" u="none" cap="none" strike="noStrike">
                        <a:solidFill>
                          <a:srgbClr val="434343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s" sz="1600" u="none" cap="none" strike="noStrike">
                          <a:solidFill>
                            <a:srgbClr val="434343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Protocol (FTP)</a:t>
                      </a:r>
                      <a:endParaRPr b="1" sz="1600" u="none" cap="none" strike="noStrike">
                        <a:solidFill>
                          <a:srgbClr val="434343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b="1" sz="1600" u="none" cap="none" strike="noStrike">
                        <a:solidFill>
                          <a:srgbClr val="434343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s" sz="1600">
                          <a:solidFill>
                            <a:srgbClr val="434343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Puerto 20 y 21</a:t>
                      </a:r>
                      <a:endParaRPr b="1" sz="1600" u="none" cap="none" strike="noStrike">
                        <a:solidFill>
                          <a:srgbClr val="434343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58575" y="1520281"/>
            <a:ext cx="1005200" cy="8527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85800" y="1632838"/>
            <a:ext cx="1379343" cy="62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6"/>
          <p:cNvPicPr preferRelativeResize="0"/>
          <p:nvPr/>
        </p:nvPicPr>
        <p:blipFill rotWithShape="1">
          <a:blip r:embed="rId5">
            <a:alphaModFix/>
          </a:blip>
          <a:srcRect b="9460" l="29648" r="32257" t="0"/>
          <a:stretch/>
        </p:blipFill>
        <p:spPr>
          <a:xfrm>
            <a:off x="4887175" y="1240800"/>
            <a:ext cx="941923" cy="125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538225" y="1471137"/>
            <a:ext cx="1306224" cy="950999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6"/>
          <p:cNvSpPr txBox="1"/>
          <p:nvPr/>
        </p:nvSpPr>
        <p:spPr>
          <a:xfrm>
            <a:off x="757775" y="607325"/>
            <a:ext cx="5451600" cy="62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595959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s" sz="3000" u="none" cap="none" strike="noStrike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rPr>
              <a:t>Aplicaciones a investigar</a:t>
            </a:r>
            <a:endParaRPr b="1" i="0" sz="3000" u="none" cap="none" strike="noStrike">
              <a:solidFill>
                <a:srgbClr val="EC183F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graphicFrame>
        <p:nvGraphicFramePr>
          <p:cNvPr id="134" name="Google Shape;134;p6"/>
          <p:cNvGraphicFramePr/>
          <p:nvPr/>
        </p:nvGraphicFramePr>
        <p:xfrm>
          <a:off x="858250" y="1234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{5356A4D1-EA6B-4DD0-9902-733BC7A90F1D}</a:tableStyleId>
              </a:tblPr>
              <a:tblGrid>
                <a:gridCol w="1809750"/>
                <a:gridCol w="1796625"/>
                <a:gridCol w="1822875"/>
                <a:gridCol w="1809750"/>
              </a:tblGrid>
              <a:tr h="13304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381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065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s" sz="1600" u="none" cap="none" strike="noStrike">
                          <a:solidFill>
                            <a:srgbClr val="434343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Microsoft Word</a:t>
                      </a:r>
                      <a:endParaRPr b="1" sz="1600" u="none" cap="none" strike="noStrike">
                        <a:solidFill>
                          <a:srgbClr val="434343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b="1" sz="1600" u="none" cap="none" strike="noStrike">
                        <a:solidFill>
                          <a:srgbClr val="434343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100">
                          <a:solidFill>
                            <a:schemeClr val="dk1"/>
                          </a:solidFill>
                        </a:rPr>
                        <a:t>No usa puertos remotos porque no intercambia info con el operador de internet. si lo hiciera usaría  el puerto TCP 23419 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s" sz="1600">
                          <a:solidFill>
                            <a:srgbClr val="434343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Skype</a:t>
                      </a:r>
                      <a:endParaRPr b="1" sz="1600">
                        <a:solidFill>
                          <a:srgbClr val="434343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s" sz="1600">
                          <a:solidFill>
                            <a:srgbClr val="434343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443/TCP</a:t>
                      </a:r>
                      <a:endParaRPr b="1" sz="1600">
                        <a:solidFill>
                          <a:srgbClr val="434343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s" sz="1600">
                          <a:solidFill>
                            <a:srgbClr val="434343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3478-3481/UDP</a:t>
                      </a:r>
                      <a:endParaRPr b="1" sz="1600">
                        <a:solidFill>
                          <a:srgbClr val="434343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s" sz="1600">
                          <a:solidFill>
                            <a:srgbClr val="434343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5000-60000/UD</a:t>
                      </a:r>
                      <a:r>
                        <a:rPr b="1" lang="es" sz="1600">
                          <a:solidFill>
                            <a:srgbClr val="434343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P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b="1" sz="1600">
                        <a:solidFill>
                          <a:srgbClr val="434343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b="1" sz="1600" u="none" cap="none" strike="noStrike">
                        <a:solidFill>
                          <a:srgbClr val="434343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s" sz="1600" u="none" cap="none" strike="noStrike">
                          <a:solidFill>
                            <a:srgbClr val="434343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Epic Games</a:t>
                      </a:r>
                      <a:endParaRPr b="1" sz="1600" u="none" cap="none" strike="noStrike">
                        <a:solidFill>
                          <a:srgbClr val="434343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s" sz="1600">
                          <a:solidFill>
                            <a:srgbClr val="434343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80,  433,  443,</a:t>
                      </a:r>
                      <a:endParaRPr b="1" sz="1600">
                        <a:solidFill>
                          <a:srgbClr val="434343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s" sz="1600">
                          <a:solidFill>
                            <a:srgbClr val="434343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 3478,  3479, 5060, 5062,5222, 6250, y 12000-65000.</a:t>
                      </a:r>
                      <a:endParaRPr b="1" sz="1600">
                        <a:solidFill>
                          <a:srgbClr val="434343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b="1" sz="1600">
                        <a:solidFill>
                          <a:srgbClr val="434343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s" sz="1600" u="none" cap="none" strike="noStrike">
                          <a:solidFill>
                            <a:srgbClr val="434343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FIFA 2</a:t>
                      </a:r>
                      <a:r>
                        <a:rPr b="1" lang="es" sz="1600" u="none" cap="none" strike="noStrike">
                          <a:solidFill>
                            <a:srgbClr val="434343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1</a:t>
                      </a:r>
                      <a:endParaRPr b="1" sz="1600">
                        <a:solidFill>
                          <a:srgbClr val="434343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s" sz="1600">
                          <a:solidFill>
                            <a:srgbClr val="434343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TCP: 1935, 3478-3480, 3659, 10000-10099, 42127. </a:t>
                      </a:r>
                      <a:endParaRPr b="1" sz="1600">
                        <a:solidFill>
                          <a:srgbClr val="434343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s" sz="1600">
                          <a:solidFill>
                            <a:srgbClr val="434343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UDP: 3074, 3478-3479, 3659, 6000.</a:t>
                      </a:r>
                      <a:endParaRPr b="1" sz="1600">
                        <a:solidFill>
                          <a:srgbClr val="434343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32850" y="1810425"/>
            <a:ext cx="924700" cy="92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12724" y="1867823"/>
            <a:ext cx="1213299" cy="809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822950" y="1761012"/>
            <a:ext cx="1557046" cy="1023525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7"/>
          <p:cNvSpPr txBox="1"/>
          <p:nvPr/>
        </p:nvSpPr>
        <p:spPr>
          <a:xfrm>
            <a:off x="757775" y="607325"/>
            <a:ext cx="5451600" cy="62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595959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s" sz="3000" u="none" cap="none" strike="noStrike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rPr>
              <a:t>Aplicaciones a investigar</a:t>
            </a:r>
            <a:endParaRPr b="1" i="0" sz="3000" u="none" cap="none" strike="noStrike">
              <a:solidFill>
                <a:srgbClr val="EC183F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graphicFrame>
        <p:nvGraphicFramePr>
          <p:cNvPr id="143" name="Google Shape;143;p7"/>
          <p:cNvGraphicFramePr/>
          <p:nvPr/>
        </p:nvGraphicFramePr>
        <p:xfrm>
          <a:off x="897625" y="1561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{5356A4D1-EA6B-4DD0-9902-733BC7A90F1D}</a:tableStyleId>
              </a:tblPr>
              <a:tblGrid>
                <a:gridCol w="1809750"/>
                <a:gridCol w="1809750"/>
                <a:gridCol w="1809750"/>
                <a:gridCol w="1809750"/>
              </a:tblGrid>
              <a:tr h="13746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381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374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s" sz="1600" u="none" cap="none" strike="noStrike">
                          <a:solidFill>
                            <a:srgbClr val="434343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Spotify</a:t>
                      </a:r>
                      <a:endParaRPr b="1" sz="1600" u="none" cap="none" strike="noStrike">
                        <a:solidFill>
                          <a:srgbClr val="434343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s" sz="1600">
                          <a:solidFill>
                            <a:srgbClr val="434343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TCP 80 Y 443</a:t>
                      </a:r>
                      <a:endParaRPr b="1" sz="1600">
                        <a:solidFill>
                          <a:srgbClr val="434343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s" sz="1600">
                          <a:solidFill>
                            <a:srgbClr val="434343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TCP 445 Y 3445</a:t>
                      </a:r>
                      <a:endParaRPr b="1" sz="1600">
                        <a:solidFill>
                          <a:srgbClr val="434343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s" sz="1600">
                          <a:solidFill>
                            <a:srgbClr val="434343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TCP 1400 Y 3400</a:t>
                      </a:r>
                      <a:endParaRPr b="1" sz="1600">
                        <a:solidFill>
                          <a:srgbClr val="434343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s" sz="1600">
                          <a:solidFill>
                            <a:srgbClr val="434343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TCP 3401 Y 3500 </a:t>
                      </a:r>
                      <a:endParaRPr b="1" sz="1600">
                        <a:solidFill>
                          <a:srgbClr val="434343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s" sz="1600">
                          <a:solidFill>
                            <a:srgbClr val="434343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TCP 4070</a:t>
                      </a:r>
                      <a:endParaRPr b="1" sz="1600" u="none" cap="none" strike="noStrike">
                        <a:solidFill>
                          <a:srgbClr val="434343"/>
                        </a:solidFill>
                        <a:highlight>
                          <a:srgbClr val="FFFFFF"/>
                        </a:highlight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s" sz="1600" u="none" cap="none" strike="noStrike">
                          <a:solidFill>
                            <a:srgbClr val="434343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TeamViewer</a:t>
                      </a:r>
                      <a:endParaRPr b="1" sz="1600" u="none" cap="none" strike="noStrike">
                        <a:solidFill>
                          <a:srgbClr val="434343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b="1" sz="1600">
                        <a:solidFill>
                          <a:srgbClr val="434343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s" sz="1600">
                          <a:solidFill>
                            <a:srgbClr val="434343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TCP Y UDP 5938</a:t>
                      </a:r>
                      <a:endParaRPr b="1" sz="1600" u="none" cap="none" strike="noStrike">
                        <a:solidFill>
                          <a:srgbClr val="434343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b="1" sz="1600" u="none" cap="none" strike="noStrike">
                        <a:solidFill>
                          <a:srgbClr val="434343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s" sz="1600" u="none" cap="none" strike="noStrike">
                          <a:solidFill>
                            <a:srgbClr val="434343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Netflix</a:t>
                      </a:r>
                      <a:endParaRPr b="1" sz="1600" u="none" cap="none" strike="noStrike">
                        <a:solidFill>
                          <a:srgbClr val="434343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b="1" sz="1600" u="none" cap="none" strike="noStrike">
                        <a:solidFill>
                          <a:srgbClr val="434343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s" sz="1600">
                          <a:solidFill>
                            <a:srgbClr val="434343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TCP 443</a:t>
                      </a:r>
                      <a:endParaRPr b="1" sz="1600" u="none" cap="none" strike="noStrike">
                        <a:solidFill>
                          <a:srgbClr val="434343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b="1" sz="1600" u="none" cap="none" strike="noStrike">
                        <a:solidFill>
                          <a:srgbClr val="434343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b="1" sz="1600" u="none" cap="none" strike="noStrike">
                        <a:solidFill>
                          <a:srgbClr val="434343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b="1" sz="1600" u="none" cap="none" strike="noStrike">
                        <a:solidFill>
                          <a:srgbClr val="434343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05e85945a1_4_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b="1" lang="es" sz="3000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rPr>
              <a:t>Aplicaciones adicionales</a:t>
            </a:r>
            <a:endParaRPr/>
          </a:p>
        </p:txBody>
      </p:sp>
      <p:graphicFrame>
        <p:nvGraphicFramePr>
          <p:cNvPr id="149" name="Google Shape;149;g105e85945a1_4_5"/>
          <p:cNvGraphicFramePr/>
          <p:nvPr/>
        </p:nvGraphicFramePr>
        <p:xfrm>
          <a:off x="897625" y="1561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{5356A4D1-EA6B-4DD0-9902-733BC7A90F1D}</a:tableStyleId>
              </a:tblPr>
              <a:tblGrid>
                <a:gridCol w="1809750"/>
                <a:gridCol w="1809750"/>
                <a:gridCol w="1809750"/>
                <a:gridCol w="1809750"/>
              </a:tblGrid>
              <a:tr h="12569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381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7279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s" sz="1600">
                          <a:solidFill>
                            <a:srgbClr val="434343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VS Code</a:t>
                      </a:r>
                      <a:endParaRPr b="1" sz="1600">
                        <a:solidFill>
                          <a:srgbClr val="434343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b="1" sz="1600">
                        <a:solidFill>
                          <a:srgbClr val="434343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s" sz="1600">
                          <a:solidFill>
                            <a:srgbClr val="434343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TCP 4042</a:t>
                      </a:r>
                      <a:endParaRPr b="1" sz="1600">
                        <a:solidFill>
                          <a:srgbClr val="434343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200">
                        <a:solidFill>
                          <a:srgbClr val="BDC1C6"/>
                        </a:solidFill>
                        <a:highlight>
                          <a:srgbClr val="202124"/>
                        </a:highlight>
                      </a:endParaRPr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200">
                        <a:solidFill>
                          <a:srgbClr val="BDC1C6"/>
                        </a:solidFill>
                        <a:highlight>
                          <a:srgbClr val="202124"/>
                        </a:highlight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s" sz="1600" u="none" cap="none" strike="noStrike">
                          <a:solidFill>
                            <a:srgbClr val="434343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Team</a:t>
                      </a:r>
                      <a:r>
                        <a:rPr b="1" lang="es" sz="1600">
                          <a:solidFill>
                            <a:srgbClr val="434343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s</a:t>
                      </a:r>
                      <a:endParaRPr b="1" sz="1600" u="none" cap="none" strike="noStrike">
                        <a:solidFill>
                          <a:srgbClr val="434343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b="1" sz="1600" u="none" cap="none" strike="noStrike">
                        <a:solidFill>
                          <a:srgbClr val="434343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s" sz="1600">
                          <a:solidFill>
                            <a:srgbClr val="434343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TCP 54094</a:t>
                      </a:r>
                      <a:endParaRPr b="1" sz="1600">
                        <a:solidFill>
                          <a:srgbClr val="434343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s" sz="1600">
                          <a:solidFill>
                            <a:srgbClr val="434343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UDP 56893</a:t>
                      </a:r>
                      <a:endParaRPr b="1" sz="1600">
                        <a:solidFill>
                          <a:srgbClr val="434343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s" sz="1600">
                          <a:solidFill>
                            <a:srgbClr val="434343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TCP 54190</a:t>
                      </a:r>
                      <a:endParaRPr b="1" sz="1600">
                        <a:solidFill>
                          <a:srgbClr val="434343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s" sz="1600">
                          <a:solidFill>
                            <a:srgbClr val="434343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UDP 53185</a:t>
                      </a:r>
                      <a:endParaRPr b="1" sz="1600">
                        <a:solidFill>
                          <a:srgbClr val="434343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s" sz="1600">
                          <a:solidFill>
                            <a:srgbClr val="434343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TCP 54095</a:t>
                      </a:r>
                      <a:endParaRPr b="1" sz="1600">
                        <a:solidFill>
                          <a:srgbClr val="434343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s" sz="1600">
                          <a:solidFill>
                            <a:srgbClr val="434343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Slack</a:t>
                      </a:r>
                      <a:endParaRPr b="1" sz="1600" u="none" cap="none" strike="noStrike">
                        <a:solidFill>
                          <a:srgbClr val="434343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b="1" sz="1600" u="none" cap="none" strike="noStrike">
                        <a:solidFill>
                          <a:srgbClr val="434343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s" sz="1600">
                          <a:solidFill>
                            <a:srgbClr val="434343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TCP 443</a:t>
                      </a:r>
                      <a:endParaRPr b="1" sz="1600" u="none" cap="none" strike="noStrike">
                        <a:solidFill>
                          <a:srgbClr val="434343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s" sz="1600">
                          <a:solidFill>
                            <a:srgbClr val="434343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TCP 80 Y 443</a:t>
                      </a:r>
                      <a:endParaRPr b="1" sz="1600">
                        <a:solidFill>
                          <a:srgbClr val="434343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s" sz="1600">
                          <a:solidFill>
                            <a:srgbClr val="434343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UDP 27015-27030.</a:t>
                      </a:r>
                      <a:endParaRPr b="1" sz="1600">
                        <a:solidFill>
                          <a:srgbClr val="434343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s" sz="1600">
                          <a:solidFill>
                            <a:srgbClr val="434343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TCP 27015-27030.</a:t>
                      </a:r>
                      <a:endParaRPr b="1" sz="1600">
                        <a:solidFill>
                          <a:srgbClr val="434343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b="1" sz="1600">
                        <a:solidFill>
                          <a:srgbClr val="434343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</a:tr>
            </a:tbl>
          </a:graphicData>
        </a:graphic>
      </p:graphicFrame>
      <p:pic>
        <p:nvPicPr>
          <p:cNvPr id="150" name="Google Shape;150;g105e85945a1_4_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1718" y="1722218"/>
            <a:ext cx="1016675" cy="101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g105e85945a1_4_5"/>
          <p:cNvPicPr preferRelativeResize="0"/>
          <p:nvPr/>
        </p:nvPicPr>
        <p:blipFill rotWithShape="1">
          <a:blip r:embed="rId4">
            <a:alphaModFix/>
          </a:blip>
          <a:srcRect b="20967" l="0" r="0" t="0"/>
          <a:stretch/>
        </p:blipFill>
        <p:spPr>
          <a:xfrm>
            <a:off x="3019225" y="1643022"/>
            <a:ext cx="1091175" cy="92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g105e85945a1_4_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58728" y="2054554"/>
            <a:ext cx="1416223" cy="35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g105e85945a1_4_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78599" y="1766188"/>
            <a:ext cx="1208748" cy="928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3383C"/>
        </a:solidFill>
      </p:bgPr>
    </p:bg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